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0B121-EA12-4868-9786-2DC6787F1C3E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BAFF4-61ED-4098-B0AE-81568E4998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341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BAFF4-61ED-4098-B0AE-81568E4998D0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97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BAFF4-61ED-4098-B0AE-81568E4998D0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95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BAFF4-61ED-4098-B0AE-81568E4998D0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67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3E73-D0D4-4FAE-9668-9426C1BDB41A}" type="datetimeFigureOut">
              <a:rPr lang="en-US" smtClean="0"/>
              <a:pPr/>
              <a:t>4/7/2023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7DDE-0FEB-4114-9964-5BE592DD955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29932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Arabic language there are twenty eight (28) Arabic Alphabets.  Among which fourteen (14) are Sun letters and another fourteen (14) are Moon letters.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The Arab people are proud of this language and pronounce themselves as </a:t>
            </a:r>
            <a:r>
              <a:rPr lang="ar-SA" dirty="0" smtClean="0">
                <a:solidFill>
                  <a:srgbClr val="002060"/>
                </a:solidFill>
              </a:rPr>
              <a:t>نحن اللغة ”ض“</a:t>
            </a:r>
            <a:r>
              <a:rPr lang="en-US" dirty="0" smtClean="0">
                <a:solidFill>
                  <a:srgbClr val="002060"/>
                </a:solidFill>
              </a:rPr>
              <a:t>  “We belong to  the language of “</a:t>
            </a:r>
            <a:r>
              <a:rPr lang="ar-SA" dirty="0" smtClean="0">
                <a:solidFill>
                  <a:srgbClr val="002060"/>
                </a:solidFill>
              </a:rPr>
              <a:t> ض</a:t>
            </a:r>
            <a:r>
              <a:rPr lang="en-US" dirty="0" smtClean="0">
                <a:solidFill>
                  <a:srgbClr val="002060"/>
                </a:solidFill>
              </a:rPr>
              <a:t>”.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Arabic language is an eloquent language which means more message is conveyed through few words and sentences.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Arabic language is the language of “The Holy Qur’an”, the language of last Prophet </a:t>
            </a:r>
            <a:r>
              <a:rPr lang="en-US" dirty="0" err="1" smtClean="0">
                <a:solidFill>
                  <a:srgbClr val="C00000"/>
                </a:solidFill>
              </a:rPr>
              <a:t>Muhammed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Pbuh</a:t>
            </a:r>
            <a:r>
              <a:rPr lang="en-US" dirty="0" smtClean="0">
                <a:solidFill>
                  <a:srgbClr val="C00000"/>
                </a:solidFill>
              </a:rPr>
              <a:t>) and the language of people of Paradise in the Hereafter.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27"/>
    </mc:Choice>
    <mc:Fallback>
      <p:transition spd="slow" advTm="76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3689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Arabic Alphabets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590844"/>
          <a:ext cx="8715436" cy="608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20"/>
                <a:gridCol w="2719226"/>
                <a:gridCol w="4671490"/>
              </a:tblGrid>
              <a:tr h="1399392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S.No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Arabic   Alphabets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Name</a:t>
                      </a:r>
                      <a:r>
                        <a:rPr lang="en-US" sz="4000" baseline="0" dirty="0" smtClean="0"/>
                        <a:t> of the letter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 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en-IN" sz="6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ا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 </a:t>
                      </a:r>
                      <a:r>
                        <a:rPr lang="en-US" sz="6600" dirty="0" err="1" smtClean="0"/>
                        <a:t>Alif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ء = أ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Hamza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2.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ب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Ba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3.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ت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Ta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15"/>
    </mc:Choice>
    <mc:Fallback>
      <p:transition spd="slow" advTm="41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36898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Arabic Alphabets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82" y="590844"/>
          <a:ext cx="8715436" cy="608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20"/>
                <a:gridCol w="2719226"/>
                <a:gridCol w="4671490"/>
              </a:tblGrid>
              <a:tr h="1399392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S.No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Arabic   Alphabets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Name</a:t>
                      </a:r>
                      <a:r>
                        <a:rPr lang="en-US" sz="4000" baseline="0" dirty="0" smtClean="0"/>
                        <a:t> of the letter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 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en-IN" sz="6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ث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  </a:t>
                      </a:r>
                      <a:r>
                        <a:rPr lang="ar-SA" sz="6600" dirty="0" smtClean="0"/>
                        <a:t> </a:t>
                      </a:r>
                      <a:r>
                        <a:rPr lang="en-US" sz="6600" dirty="0" err="1" smtClean="0"/>
                        <a:t>Tha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5.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ج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Jeem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6.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ح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Hā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7.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خ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Kha</a:t>
                      </a:r>
                      <a:r>
                        <a:rPr lang="en-US" sz="6600" dirty="0" smtClean="0"/>
                        <a:t>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18"/>
    </mc:Choice>
    <mc:Fallback>
      <p:transition spd="slow" advTm="43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37363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Arabic Alphabets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82" y="590844"/>
          <a:ext cx="8715436" cy="608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20"/>
                <a:gridCol w="2719226"/>
                <a:gridCol w="4671490"/>
              </a:tblGrid>
              <a:tr h="1399392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S.No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Arabic   Alphabets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Name</a:t>
                      </a:r>
                      <a:r>
                        <a:rPr lang="en-US" sz="4000" baseline="0" dirty="0" smtClean="0"/>
                        <a:t> of the letter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 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en-IN" sz="6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د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Dāl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9.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ذ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Zāl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10.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ر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Rā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11.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ز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Za</a:t>
                      </a:r>
                      <a:r>
                        <a:rPr lang="en-US" sz="6600" dirty="0" smtClean="0"/>
                        <a:t>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25"/>
    </mc:Choice>
    <mc:Fallback>
      <p:transition spd="slow" advTm="20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Arabic Alphabets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590844"/>
          <a:ext cx="8715436" cy="608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20"/>
                <a:gridCol w="2719226"/>
                <a:gridCol w="4671490"/>
              </a:tblGrid>
              <a:tr h="1399392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S.No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Arabic   Alphabets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Name</a:t>
                      </a:r>
                      <a:r>
                        <a:rPr lang="en-US" sz="4000" baseline="0" dirty="0" smtClean="0"/>
                        <a:t> of the letter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 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12.</a:t>
                      </a:r>
                      <a:endParaRPr lang="en-IN" sz="66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س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Seen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13.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ش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/>
                        <a:t>Sheen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14.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ص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Sād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ar-SA" sz="6600" dirty="0" smtClean="0"/>
                        <a:t>1</a:t>
                      </a:r>
                      <a:r>
                        <a:rPr lang="en-US" sz="6600" dirty="0" smtClean="0"/>
                        <a:t>5.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ض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Dād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23"/>
    </mc:Choice>
    <mc:Fallback>
      <p:transition spd="slow" advTm="17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Arabic Alphabets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590844"/>
          <a:ext cx="8715436" cy="608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20"/>
                <a:gridCol w="2719226"/>
                <a:gridCol w="4671490"/>
              </a:tblGrid>
              <a:tr h="1399392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S.No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Arabic   Alphabets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Name</a:t>
                      </a:r>
                      <a:r>
                        <a:rPr lang="en-US" sz="4000" baseline="0" dirty="0" smtClean="0"/>
                        <a:t> of the letter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 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16.</a:t>
                      </a:r>
                      <a:endParaRPr lang="en-IN" sz="66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ط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Tha</a:t>
                      </a:r>
                      <a:r>
                        <a:rPr lang="en-US" sz="6600" dirty="0" smtClean="0"/>
                        <a:t>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17.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ظ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Zha</a:t>
                      </a:r>
                      <a:r>
                        <a:rPr lang="en-US" sz="6600" dirty="0" smtClean="0"/>
                        <a:t>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18.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ع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Ayn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19.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smtClean="0"/>
                        <a:t>غ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Gayn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66"/>
    </mc:Choice>
    <mc:Fallback>
      <p:transition spd="slow" advTm="17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7910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Arabic Alphabets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590844"/>
          <a:ext cx="8715436" cy="608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20"/>
                <a:gridCol w="2719226"/>
                <a:gridCol w="4671490"/>
              </a:tblGrid>
              <a:tr h="1399392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S.No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Arabic   Alphabets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Name</a:t>
                      </a:r>
                      <a:r>
                        <a:rPr lang="en-US" sz="4000" baseline="0" dirty="0" smtClean="0"/>
                        <a:t> of the letter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 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/>
                        <a:t>20.</a:t>
                      </a:r>
                      <a:endParaRPr lang="en-IN" sz="66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ف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Fa</a:t>
                      </a:r>
                      <a:r>
                        <a:rPr lang="en-US" sz="6600" dirty="0" smtClean="0"/>
                        <a:t>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21.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ق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Qāf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22.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ك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err="1" smtClean="0"/>
                        <a:t>Kāf</a:t>
                      </a:r>
                      <a:endParaRPr lang="en-IN" sz="66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1584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23.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Lām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02"/>
    </mc:Choice>
    <mc:Fallback>
      <p:transition spd="slow" advTm="1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58068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Arabic Alphabets</a:t>
            </a:r>
            <a:endParaRPr lang="en-IN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36019"/>
              </p:ext>
            </p:extLst>
          </p:nvPr>
        </p:nvGraphicFramePr>
        <p:xfrm>
          <a:off x="214282" y="590844"/>
          <a:ext cx="871543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20"/>
                <a:gridCol w="2719226"/>
                <a:gridCol w="4671490"/>
              </a:tblGrid>
              <a:tr h="107205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S.No</a:t>
                      </a:r>
                      <a:endParaRPr lang="en-IN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 </a:t>
                      </a:r>
                      <a:r>
                        <a:rPr lang="en-US" sz="2400" dirty="0" smtClean="0"/>
                        <a:t>Arabic   Alphabets</a:t>
                      </a:r>
                      <a:endParaRPr lang="en-IN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r>
                        <a:rPr lang="en-US" sz="2400" baseline="0" dirty="0" smtClean="0"/>
                        <a:t> of the letter</a:t>
                      </a:r>
                      <a:endParaRPr lang="en-US" sz="2400" dirty="0" smtClean="0"/>
                    </a:p>
                    <a:p>
                      <a:r>
                        <a:rPr lang="en-US" sz="4000" dirty="0" smtClean="0"/>
                        <a:t> </a:t>
                      </a:r>
                      <a:endParaRPr lang="en-IN" sz="4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010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24.</a:t>
                      </a:r>
                      <a:endParaRPr lang="en-IN" sz="60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000" dirty="0" smtClean="0"/>
                        <a:t>م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/>
                        <a:t>Meem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10795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25.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000" dirty="0" smtClean="0"/>
                        <a:t>ن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Noon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10795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26.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000" dirty="0" smtClean="0"/>
                        <a:t>هـ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Ha</a:t>
                      </a:r>
                      <a:endParaRPr lang="en-IN" sz="60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10795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27.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000" dirty="0" smtClean="0"/>
                        <a:t>و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/>
                        <a:t>Waw</a:t>
                      </a:r>
                      <a:endParaRPr lang="en-IN" sz="6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02685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28.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6600" dirty="0" smtClean="0"/>
                        <a:t>ي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err="1" smtClean="0"/>
                        <a:t>Ya</a:t>
                      </a:r>
                      <a:r>
                        <a:rPr lang="en-US" sz="6600" dirty="0" smtClean="0"/>
                        <a:t>̄</a:t>
                      </a:r>
                      <a:endParaRPr lang="en-IN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3"/>
    </mc:Choice>
    <mc:Fallback>
      <p:transition spd="slow" advTm="10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332</Words>
  <Application>Microsoft Office PowerPoint</Application>
  <PresentationFormat>On-screen Show (4:3)</PresentationFormat>
  <Paragraphs>128</Paragraphs>
  <Slides>8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LENOVO</cp:lastModifiedBy>
  <cp:revision>31</cp:revision>
  <dcterms:created xsi:type="dcterms:W3CDTF">2020-06-05T13:50:37Z</dcterms:created>
  <dcterms:modified xsi:type="dcterms:W3CDTF">2023-04-07T14:40:33Z</dcterms:modified>
</cp:coreProperties>
</file>